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4" r:id="rId1"/>
  </p:sldMasterIdLst>
  <p:notesMasterIdLst>
    <p:notesMasterId r:id="rId7"/>
  </p:notesMasterIdLst>
  <p:handoutMasterIdLst>
    <p:handoutMasterId r:id="rId8"/>
  </p:handoutMasterIdLst>
  <p:sldIdLst>
    <p:sldId id="534" r:id="rId2"/>
    <p:sldId id="714" r:id="rId3"/>
    <p:sldId id="703" r:id="rId4"/>
    <p:sldId id="713" r:id="rId5"/>
    <p:sldId id="600" r:id="rId6"/>
  </p:sldIdLst>
  <p:sldSz cx="14630400" cy="8229600"/>
  <p:notesSz cx="6742113" cy="9872663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70AE3F"/>
    <a:srgbClr val="6EAC05"/>
    <a:srgbClr val="7B9B07"/>
    <a:srgbClr val="F26000"/>
    <a:srgbClr val="7BBF07"/>
    <a:srgbClr val="CE3600"/>
    <a:srgbClr val="35434F"/>
    <a:srgbClr val="30395A"/>
    <a:srgbClr val="B5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68" autoAdjust="0"/>
    <p:restoredTop sz="91878" autoAdjust="0"/>
  </p:normalViewPr>
  <p:slideViewPr>
    <p:cSldViewPr snapToGrid="0" snapToObjects="1">
      <p:cViewPr varScale="1">
        <p:scale>
          <a:sx n="89" d="100"/>
          <a:sy n="89" d="100"/>
        </p:scale>
        <p:origin x="252" y="6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31458"/>
            <a:ext cx="2921583" cy="23949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游ゴシック" panose="020B0400000000000000" pitchFamily="50" charset="-128"/>
                <a:ea typeface="游ゴシック" panose="020B0400000000000000" pitchFamily="50" charset="-128"/>
              </a:rPr>
              <a:t>©2015 Talend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0" y="9631458"/>
            <a:ext cx="2921583" cy="23949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51BAEF28-950B-554A-8242-39C93F51B4CC}" type="slidenum">
              <a:rPr lang="en-US" sz="1000">
                <a:latin typeface="游ゴシック" panose="020B0400000000000000" pitchFamily="50" charset="-128"/>
                <a:ea typeface="游ゴシック" panose="020B0400000000000000" pitchFamily="50" charset="-128"/>
              </a:rPr>
              <a:t>‹#›</a:t>
            </a:fld>
            <a:endParaRPr lang="en-US" sz="10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4680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101600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244269"/>
            <a:ext cx="5393690" cy="4887945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95339"/>
            <a:ext cx="2921583" cy="275610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0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smtClean="0"/>
              <a:t>©2015 Talend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595339"/>
            <a:ext cx="2921583" cy="275610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0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D6295E93-C107-5244-ADA8-B7BE37EC5C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992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53110" rtl="0" eaLnBrk="1" latinLnBrk="0" hangingPunct="1">
      <a:defRPr sz="1700" kern="1200">
        <a:solidFill>
          <a:schemeClr val="tx1"/>
        </a:solidFill>
        <a:latin typeface="Arial"/>
        <a:ea typeface="+mn-ea"/>
        <a:cs typeface="+mn-cs"/>
      </a:defRPr>
    </a:lvl1pPr>
    <a:lvl2pPr marL="653110" algn="l" defTabSz="653110" rtl="0" eaLnBrk="1" latinLnBrk="0" hangingPunct="1">
      <a:defRPr sz="1700" kern="1200">
        <a:solidFill>
          <a:schemeClr val="tx1"/>
        </a:solidFill>
        <a:latin typeface="Arial"/>
        <a:ea typeface="+mn-ea"/>
        <a:cs typeface="+mn-cs"/>
      </a:defRPr>
    </a:lvl2pPr>
    <a:lvl3pPr marL="1306220" algn="l" defTabSz="653110" rtl="0" eaLnBrk="1" latinLnBrk="0" hangingPunct="1">
      <a:defRPr sz="1700" kern="1200">
        <a:solidFill>
          <a:schemeClr val="tx1"/>
        </a:solidFill>
        <a:latin typeface="Arial"/>
        <a:ea typeface="+mn-ea"/>
        <a:cs typeface="+mn-cs"/>
      </a:defRPr>
    </a:lvl3pPr>
    <a:lvl4pPr marL="1959331" algn="l" defTabSz="653110" rtl="0" eaLnBrk="1" latinLnBrk="0" hangingPunct="1">
      <a:defRPr sz="1700" kern="1200">
        <a:solidFill>
          <a:schemeClr val="tx1"/>
        </a:solidFill>
        <a:latin typeface="Arial"/>
        <a:ea typeface="+mn-ea"/>
        <a:cs typeface="+mn-cs"/>
      </a:defRPr>
    </a:lvl4pPr>
    <a:lvl5pPr marL="2612441" algn="l" defTabSz="653110" rtl="0" eaLnBrk="1" latinLnBrk="0" hangingPunct="1">
      <a:defRPr sz="1700" kern="1200">
        <a:solidFill>
          <a:schemeClr val="tx1"/>
        </a:solidFill>
        <a:latin typeface="Arial"/>
        <a:ea typeface="+mn-ea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©2015 Talend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295E93-C107-5244-ADA8-B7BE37EC5C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5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main_9x1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0"/>
            <a:ext cx="14732364" cy="83665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8599" y="4114792"/>
            <a:ext cx="8439587" cy="1341121"/>
          </a:xfrm>
          <a:ln>
            <a:noFill/>
          </a:ln>
        </p:spPr>
        <p:txBody>
          <a:bodyPr anchor="ctr" anchorCtr="0">
            <a:normAutofit/>
          </a:bodyPr>
          <a:lstStyle>
            <a:lvl1pPr algn="l">
              <a:lnSpc>
                <a:spcPts val="6857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58599" y="5489467"/>
            <a:ext cx="8412491" cy="553998"/>
          </a:xfrm>
          <a:ln>
            <a:noFill/>
          </a:ln>
        </p:spPr>
        <p:txBody>
          <a:bodyPr wrap="square" anchor="ctr">
            <a:sp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talend_logo_4c_rev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72" y="-79380"/>
            <a:ext cx="4654428" cy="2327214"/>
          </a:xfrm>
          <a:prstGeom prst="rect">
            <a:avLst/>
          </a:prstGeom>
        </p:spPr>
      </p:pic>
      <p:pic>
        <p:nvPicPr>
          <p:cNvPr id="6" name="Picture 3" descr="C:\Users\kanemoto\Pictures\AIR\air_log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" y="7721752"/>
            <a:ext cx="1165284" cy="63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451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361" y="1209040"/>
            <a:ext cx="1339088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8019" y="271733"/>
            <a:ext cx="13378088" cy="89460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>
              <a:defRPr b="1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68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94361" y="1209040"/>
            <a:ext cx="1339088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908800" y="1528066"/>
            <a:ext cx="7077306" cy="5761872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>
              <a:defRPr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>
              <a:defRPr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>
              <a:defRPr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>
              <a:defRPr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8019" y="271733"/>
            <a:ext cx="13378088" cy="89460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626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35413" y="1026270"/>
            <a:ext cx="1463040" cy="10972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2560" dirty="0" smtClean="0">
              <a:solidFill>
                <a:schemeClr val="accent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28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section_9x1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64" y="-105176"/>
            <a:ext cx="14732364" cy="83665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6976" y="3799820"/>
            <a:ext cx="8155104" cy="1808495"/>
          </a:xfrm>
          <a:ln>
            <a:noFill/>
          </a:ln>
        </p:spPr>
        <p:txBody>
          <a:bodyPr anchor="ctr" anchorCtr="0">
            <a:noAutofit/>
          </a:bodyPr>
          <a:lstStyle>
            <a:lvl1pPr algn="l">
              <a:lnSpc>
                <a:spcPts val="6857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92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section_9x16.jpg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64" y="-105176"/>
            <a:ext cx="14732364" cy="83665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66976" y="3799820"/>
            <a:ext cx="8155104" cy="1808495"/>
          </a:xfrm>
          <a:ln>
            <a:noFill/>
          </a:ln>
        </p:spPr>
        <p:txBody>
          <a:bodyPr anchor="ctr" anchorCtr="0">
            <a:noAutofit/>
          </a:bodyPr>
          <a:lstStyle>
            <a:lvl1pPr algn="l">
              <a:lnSpc>
                <a:spcPts val="6857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95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731838" y="1765300"/>
            <a:ext cx="13166725" cy="573881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322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27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0"/>
          </p:nvPr>
        </p:nvSpPr>
        <p:spPr>
          <a:xfrm>
            <a:off x="731838" y="1755775"/>
            <a:ext cx="6457950" cy="55483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3200"/>
            </a:lvl1pPr>
            <a:lvl2pPr>
              <a:spcBef>
                <a:spcPts val="0"/>
              </a:spcBef>
              <a:spcAft>
                <a:spcPts val="0"/>
              </a:spcAft>
              <a:defRPr sz="2800"/>
            </a:lvl2pPr>
            <a:lvl3pPr>
              <a:spcBef>
                <a:spcPts val="0"/>
              </a:spcBef>
              <a:spcAft>
                <a:spcPts val="0"/>
              </a:spcAft>
              <a:defRPr sz="2400"/>
            </a:lvl3pPr>
            <a:lvl4pPr>
              <a:spcBef>
                <a:spcPts val="0"/>
              </a:spcBef>
              <a:spcAft>
                <a:spcPts val="0"/>
              </a:spcAft>
              <a:defRPr sz="2000"/>
            </a:lvl4pPr>
            <a:lvl5pPr>
              <a:spcBef>
                <a:spcPts val="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7440930" y="1755774"/>
            <a:ext cx="6457950" cy="55483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3200"/>
            </a:lvl1pPr>
            <a:lvl2pPr>
              <a:spcBef>
                <a:spcPts val="0"/>
              </a:spcBef>
              <a:spcAft>
                <a:spcPts val="0"/>
              </a:spcAft>
              <a:defRPr sz="2800"/>
            </a:lvl2pPr>
            <a:lvl3pPr>
              <a:spcBef>
                <a:spcPts val="0"/>
              </a:spcBef>
              <a:spcAft>
                <a:spcPts val="0"/>
              </a:spcAft>
              <a:defRPr sz="2400"/>
            </a:lvl3pPr>
            <a:lvl4pPr>
              <a:spcBef>
                <a:spcPts val="0"/>
              </a:spcBef>
              <a:spcAft>
                <a:spcPts val="0"/>
              </a:spcAft>
              <a:defRPr sz="2000"/>
            </a:lvl4pPr>
            <a:lvl5pPr>
              <a:spcBef>
                <a:spcPts val="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3761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31520" y="1087472"/>
            <a:ext cx="13167360" cy="544282"/>
          </a:xfrm>
          <a:effectLst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600" b="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92474" y="2052203"/>
            <a:ext cx="12858648" cy="15392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mpd="sng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numCol="1" rtlCol="0" anchor="ctr" anchorCtr="0" compatLnSpc="1">
            <a:prstTxWarp prst="textNoShape">
              <a:avLst/>
            </a:prstTxWarp>
          </a:bodyPr>
          <a:lstStyle/>
          <a:p>
            <a:pPr algn="ctr" defTabSz="130622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None/>
            </a:pPr>
            <a:endParaRPr lang="en-US" sz="4300" b="1" dirty="0">
              <a:noFill/>
              <a:latin typeface="游ゴシック" panose="020B0400000000000000" pitchFamily="50" charset="-128"/>
              <a:ea typeface="游ゴシック" panose="020B0400000000000000" pitchFamily="50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74" y="2052205"/>
            <a:ext cx="10812386" cy="1539239"/>
          </a:xfrm>
          <a:prstGeom prst="rect">
            <a:avLst/>
          </a:prstGeom>
        </p:spPr>
        <p:txBody>
          <a:bodyPr wrap="square" lIns="130622" tIns="65311" rIns="130622" bIns="65311">
            <a:norm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3400" dirty="0">
              <a:solidFill>
                <a:schemeClr val="accent3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230594" y="2052204"/>
            <a:ext cx="10775680" cy="1539240"/>
          </a:xfrm>
          <a:noFill/>
        </p:spPr>
        <p:txBody>
          <a:bodyPr tIns="130622" bIns="130622" anchor="ctr" anchorCtr="0">
            <a:normAutofit/>
          </a:bodyPr>
          <a:lstStyle>
            <a:lvl1pPr marL="0" indent="0">
              <a:buNone/>
              <a:defRPr sz="310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31520" y="68942"/>
            <a:ext cx="13167360" cy="914398"/>
          </a:xfrm>
        </p:spPr>
        <p:txBody>
          <a:bodyPr anchor="b" anchorCtr="0"/>
          <a:lstStyle>
            <a:lvl1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792474" y="3896243"/>
            <a:ext cx="12858648" cy="1539240"/>
          </a:xfrm>
          <a:prstGeom prst="rect">
            <a:avLst/>
          </a:prstGeom>
          <a:solidFill>
            <a:srgbClr val="7B9B07"/>
          </a:solidFill>
          <a:ln w="25400" cmpd="sng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numCol="1" rtlCol="0" anchor="ctr" anchorCtr="0" compatLnSpc="1">
            <a:prstTxWarp prst="textNoShape">
              <a:avLst/>
            </a:prstTxWarp>
          </a:bodyPr>
          <a:lstStyle/>
          <a:p>
            <a:pPr algn="ctr" defTabSz="130622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None/>
            </a:pPr>
            <a:endParaRPr lang="en-US" sz="4300" b="1" dirty="0">
              <a:noFill/>
              <a:latin typeface="游ゴシック" panose="020B0400000000000000" pitchFamily="50" charset="-128"/>
              <a:ea typeface="游ゴシック" panose="020B0400000000000000" pitchFamily="50" charset="-128"/>
              <a:cs typeface="Arial" charset="0"/>
            </a:endParaRP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230594" y="3896244"/>
            <a:ext cx="10775680" cy="1539240"/>
          </a:xfrm>
          <a:noFill/>
        </p:spPr>
        <p:txBody>
          <a:bodyPr tIns="130622" bIns="130622" anchor="ctr" anchorCtr="0">
            <a:normAutofit/>
          </a:bodyPr>
          <a:lstStyle>
            <a:lvl1pPr marL="0" indent="0">
              <a:buNone/>
              <a:defRPr sz="310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92474" y="5709803"/>
            <a:ext cx="12858648" cy="1539240"/>
          </a:xfrm>
          <a:prstGeom prst="rect">
            <a:avLst/>
          </a:prstGeom>
          <a:solidFill>
            <a:srgbClr val="F26000"/>
          </a:solidFill>
          <a:ln w="25400" cmpd="sng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numCol="1" rtlCol="0" anchor="ctr" anchorCtr="0" compatLnSpc="1">
            <a:prstTxWarp prst="textNoShape">
              <a:avLst/>
            </a:prstTxWarp>
          </a:bodyPr>
          <a:lstStyle/>
          <a:p>
            <a:pPr algn="ctr" defTabSz="130622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None/>
            </a:pPr>
            <a:endParaRPr lang="en-US" sz="4300" b="1" dirty="0">
              <a:noFill/>
              <a:latin typeface="游ゴシック" panose="020B0400000000000000" pitchFamily="50" charset="-128"/>
              <a:ea typeface="游ゴシック" panose="020B0400000000000000" pitchFamily="50" charset="-128"/>
              <a:cs typeface="Arial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230594" y="5709804"/>
            <a:ext cx="10775680" cy="1539240"/>
          </a:xfrm>
          <a:noFill/>
        </p:spPr>
        <p:txBody>
          <a:bodyPr tIns="130622" bIns="130622" anchor="ctr" anchorCtr="0">
            <a:normAutofit/>
          </a:bodyPr>
          <a:lstStyle>
            <a:lvl1pPr marL="0" indent="0">
              <a:buNone/>
              <a:defRPr sz="310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31520" y="2052203"/>
            <a:ext cx="13167360" cy="15392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mpd="sng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numCol="1" rtlCol="0" anchor="ctr" anchorCtr="0" compatLnSpc="1">
            <a:prstTxWarp prst="textNoShape">
              <a:avLst/>
            </a:prstTxWarp>
          </a:bodyPr>
          <a:lstStyle/>
          <a:p>
            <a:pPr algn="ctr" defTabSz="130622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None/>
            </a:pPr>
            <a:endParaRPr lang="en-US" sz="4300" b="1" dirty="0">
              <a:noFill/>
              <a:latin typeface="游ゴシック" panose="020B0400000000000000" pitchFamily="50" charset="-128"/>
              <a:ea typeface="游ゴシック" panose="020B0400000000000000" pitchFamily="50" charset="-128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92474" y="2052205"/>
            <a:ext cx="10812386" cy="1539239"/>
          </a:xfrm>
          <a:prstGeom prst="rect">
            <a:avLst/>
          </a:prstGeom>
        </p:spPr>
        <p:txBody>
          <a:bodyPr wrap="square" lIns="130622" tIns="65311" rIns="130622" bIns="65311">
            <a:norm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3400" dirty="0">
              <a:solidFill>
                <a:schemeClr val="accent3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31520" y="3896243"/>
            <a:ext cx="13167360" cy="1539240"/>
          </a:xfrm>
          <a:prstGeom prst="rect">
            <a:avLst/>
          </a:prstGeom>
          <a:solidFill>
            <a:srgbClr val="7B9B07"/>
          </a:solidFill>
          <a:ln w="25400" cmpd="sng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numCol="1" rtlCol="0" anchor="ctr" anchorCtr="0" compatLnSpc="1">
            <a:prstTxWarp prst="textNoShape">
              <a:avLst/>
            </a:prstTxWarp>
          </a:bodyPr>
          <a:lstStyle/>
          <a:p>
            <a:pPr algn="ctr" defTabSz="130622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None/>
            </a:pPr>
            <a:endParaRPr lang="en-US" sz="4300" b="1" dirty="0">
              <a:noFill/>
              <a:latin typeface="游ゴシック" panose="020B0400000000000000" pitchFamily="50" charset="-128"/>
              <a:ea typeface="游ゴシック" panose="020B0400000000000000" pitchFamily="50" charset="-128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731520" y="5709803"/>
            <a:ext cx="13167360" cy="1539240"/>
          </a:xfrm>
          <a:prstGeom prst="rect">
            <a:avLst/>
          </a:prstGeom>
          <a:solidFill>
            <a:srgbClr val="F26000"/>
          </a:solidFill>
          <a:ln w="25400" cmpd="sng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numCol="1" rtlCol="0" anchor="ctr" anchorCtr="0" compatLnSpc="1">
            <a:prstTxWarp prst="textNoShape">
              <a:avLst/>
            </a:prstTxWarp>
          </a:bodyPr>
          <a:lstStyle/>
          <a:p>
            <a:pPr algn="ctr" defTabSz="130622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None/>
            </a:pPr>
            <a:endParaRPr lang="en-US" sz="4300" b="1" dirty="0">
              <a:noFill/>
              <a:latin typeface="游ゴシック" panose="020B0400000000000000" pitchFamily="50" charset="-128"/>
              <a:ea typeface="游ゴシック" panose="020B0400000000000000" pitchFamily="5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2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9x1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0"/>
            <a:ext cx="14816231" cy="841415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94943" y="6328707"/>
            <a:ext cx="7922205" cy="1686458"/>
          </a:xfrm>
        </p:spPr>
        <p:txBody>
          <a:bodyPr anchor="t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contact info</a:t>
            </a:r>
            <a:endParaRPr lang="en-US" dirty="0"/>
          </a:p>
        </p:txBody>
      </p:sp>
      <p:pic>
        <p:nvPicPr>
          <p:cNvPr id="12" name="Picture 11" descr="talend_logo_4c_rev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72" y="0"/>
            <a:ext cx="4654428" cy="2327214"/>
          </a:xfrm>
          <a:prstGeom prst="rect">
            <a:avLst/>
          </a:prstGeom>
        </p:spPr>
      </p:pic>
      <p:pic>
        <p:nvPicPr>
          <p:cNvPr id="5" name="Picture 3" descr="C:\Users\kanemoto\Pictures\AIR\air_log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7770912"/>
            <a:ext cx="1165284" cy="63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196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alend-PP-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536252"/>
            <a:ext cx="12435840" cy="2126939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2976034"/>
            <a:ext cx="12435840" cy="1733126"/>
          </a:xfrm>
        </p:spPr>
        <p:txBody>
          <a:bodyPr anchor="ctr">
            <a:normAutofit/>
          </a:bodyPr>
          <a:lstStyle>
            <a:lvl1pPr marL="0" indent="0" algn="r">
              <a:buNone/>
              <a:defRPr sz="2600">
                <a:solidFill>
                  <a:schemeClr val="accent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pic>
        <p:nvPicPr>
          <p:cNvPr id="6" name="Picture 3" descr="C:\Users\kanemoto\Pictures\AIR\air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410" y="1024128"/>
            <a:ext cx="1201421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0" y="221741"/>
            <a:ext cx="3111488" cy="9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4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212271"/>
            <a:ext cx="11831441" cy="12996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748976"/>
            <a:ext cx="13167360" cy="5551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here are two lines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" name="Picture 7" descr="Bkgnd_bar_16in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30504"/>
            <a:ext cx="14659661" cy="633442"/>
          </a:xfrm>
          <a:prstGeom prst="rect">
            <a:avLst/>
          </a:prstGeom>
        </p:spPr>
      </p:pic>
      <p:pic>
        <p:nvPicPr>
          <p:cNvPr id="15" name="Picture 4" descr="talend_logo_4c_rev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6" y="7434281"/>
            <a:ext cx="1974857" cy="987429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926322" y="7741815"/>
            <a:ext cx="3972558" cy="372359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bg1">
                    <a:lumMod val="50000"/>
                  </a:schemeClr>
                </a:solidFill>
                <a:latin typeface="Open Sans Light"/>
                <a:ea typeface="+mn-ea"/>
                <a:cs typeface="Open Sans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rPr>
              <a:t>  </a:t>
            </a:r>
            <a:r>
              <a:rPr lang="en-US" altLang="ja-JP" sz="1000" b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rPr>
              <a:t>©</a:t>
            </a:r>
            <a:r>
              <a:rPr lang="en-US" altLang="ja-JP" sz="1000" b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rPr>
              <a:t>2020 </a:t>
            </a:r>
            <a:r>
              <a:rPr lang="ja-JP" altLang="en-US" sz="1000" b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rPr>
              <a:t>株式会社エアー  </a:t>
            </a:r>
            <a:r>
              <a:rPr lang="en-US" sz="1000" b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rPr>
              <a:t>-  </a:t>
            </a:r>
            <a:fld id="{86EDED88-006A-4DC0-98A9-5D8DAAEEAF6F}" type="slidenum">
              <a:rPr lang="en-US" sz="1000" b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</a:rPr>
              <a:pPr/>
              <a:t>‹#›</a:t>
            </a:fld>
            <a:endParaRPr lang="en-US" sz="1000" b="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-9832" y="7630504"/>
            <a:ext cx="948974" cy="623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ts val="2400"/>
              </a:lnSpc>
            </a:pPr>
            <a:endParaRPr kumimoji="1" lang="ja-JP" altLang="en-US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3" descr="C:\Users\kanemoto\Pictures\AIR\air_logo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" y="7731838"/>
            <a:ext cx="801490" cy="4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32" y="212271"/>
            <a:ext cx="909947" cy="9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5" r:id="rId3"/>
    <p:sldLayoutId id="2147483698" r:id="rId4"/>
    <p:sldLayoutId id="2147483708" r:id="rId5"/>
    <p:sldLayoutId id="2147483707" r:id="rId6"/>
    <p:sldLayoutId id="2147483703" r:id="rId7"/>
    <p:sldLayoutId id="2147483704" r:id="rId8"/>
    <p:sldLayoutId id="2147483720" r:id="rId9"/>
    <p:sldLayoutId id="2147483730" r:id="rId10"/>
    <p:sldLayoutId id="2147483731" r:id="rId11"/>
    <p:sldLayoutId id="2147483733" r:id="rId12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53110" rtl="0" eaLnBrk="1" latinLnBrk="0" hangingPunct="1">
        <a:lnSpc>
          <a:spcPct val="100000"/>
        </a:lnSpc>
        <a:spcBef>
          <a:spcPct val="0"/>
        </a:spcBef>
        <a:buNone/>
        <a:defRPr sz="4700" b="0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游ゴシック Medium" panose="020B0500000000000000" pitchFamily="50" charset="-128"/>
        </a:defRPr>
      </a:lvl1pPr>
    </p:titleStyle>
    <p:bodyStyle>
      <a:lvl1pPr marL="326555" indent="-326555" algn="l" defTabSz="65311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3300" kern="1200">
          <a:solidFill>
            <a:schemeClr val="tx2"/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1pPr>
      <a:lvl2pPr marL="653110" indent="-326555" algn="l" defTabSz="65311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Font typeface="Lucida Grande"/>
        <a:buChar char="-"/>
        <a:defRPr sz="3000" kern="1200">
          <a:solidFill>
            <a:srgbClr val="4C4C4C"/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2pPr>
      <a:lvl3pPr marL="979665" indent="-261244" algn="l" defTabSz="65311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Char char="•"/>
        <a:defRPr sz="2700" kern="1200">
          <a:solidFill>
            <a:srgbClr val="4C4C4C"/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3pPr>
      <a:lvl4pPr marL="1306220" indent="-326555" algn="l" defTabSz="65311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3"/>
        </a:buClr>
        <a:buFont typeface="Arial"/>
        <a:buChar char="–"/>
        <a:defRPr sz="2400" kern="1200">
          <a:solidFill>
            <a:srgbClr val="444446"/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4pPr>
      <a:lvl5pPr marL="1632776" indent="-261244" algn="l" defTabSz="65311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Arial"/>
        <a:buChar char="•"/>
        <a:defRPr sz="2100" kern="1200">
          <a:solidFill>
            <a:srgbClr val="4C4C4C"/>
          </a:solidFill>
          <a:latin typeface="游ゴシック" panose="020B0400000000000000" pitchFamily="50" charset="-128"/>
          <a:ea typeface="游ゴシック" panose="020B0400000000000000" pitchFamily="50" charset="-128"/>
          <a:cs typeface="游ゴシック" panose="020B0400000000000000" pitchFamily="50" charset="-128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758599" y="950977"/>
            <a:ext cx="13262201" cy="4643707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○○様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en-US" altLang="ja-JP" sz="4000" dirty="0" err="1" smtClean="0"/>
              <a:t>Talend</a:t>
            </a:r>
            <a:r>
              <a:rPr kumimoji="1" lang="ja-JP" altLang="en-US" sz="4000" dirty="0" smtClean="0"/>
              <a:t> ジョブの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en-US" altLang="ja-JP" sz="4000" dirty="0"/>
              <a:t> </a:t>
            </a:r>
            <a:r>
              <a:rPr kumimoji="1" lang="en-US" altLang="ja-JP" sz="4000" dirty="0" smtClean="0"/>
              <a:t> </a:t>
            </a:r>
            <a:r>
              <a:rPr kumimoji="1" lang="ja-JP" altLang="en-US" sz="4000" dirty="0" smtClean="0"/>
              <a:t>  アーティファクトタスクへの移行のお願い</a:t>
            </a:r>
            <a:endParaRPr kumimoji="1" lang="ja-JP" altLang="en-US" sz="3600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758599" y="5853980"/>
            <a:ext cx="8412491" cy="1551194"/>
          </a:xfrm>
        </p:spPr>
        <p:txBody>
          <a:bodyPr/>
          <a:lstStyle/>
          <a:p>
            <a:pPr algn="r"/>
            <a:r>
              <a:rPr kumimoji="1" lang="ja-JP" altLang="en-US" sz="2800" dirty="0"/>
              <a:t>株式会社</a:t>
            </a:r>
            <a:r>
              <a:rPr kumimoji="1" lang="ja-JP" altLang="en-US" sz="2800" dirty="0" smtClean="0"/>
              <a:t>エアー</a:t>
            </a: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データソリューション事業部</a:t>
            </a:r>
            <a:endParaRPr kumimoji="1" lang="en-US" altLang="ja-JP" sz="2800" dirty="0" smtClean="0"/>
          </a:p>
          <a:p>
            <a:pPr algn="r"/>
            <a:r>
              <a:rPr kumimoji="1" lang="ja-JP" altLang="en-US" sz="2800" smtClean="0"/>
              <a:t>データ</a:t>
            </a:r>
            <a:r>
              <a:rPr kumimoji="1" lang="ja-JP" altLang="en-US" sz="2800"/>
              <a:t>活用</a:t>
            </a:r>
            <a:r>
              <a:rPr kumimoji="1" lang="ja-JP" altLang="en-US" sz="2800" smtClean="0"/>
              <a:t>営業部</a:t>
            </a:r>
            <a:r>
              <a:rPr kumimoji="1" lang="ja-JP" altLang="en-US" sz="2800" dirty="0" smtClean="0"/>
              <a:t>／</a:t>
            </a:r>
            <a:r>
              <a:rPr kumimoji="1" lang="en-US" altLang="ja-JP" sz="2800" dirty="0" err="1" smtClean="0"/>
              <a:t>Talend</a:t>
            </a:r>
            <a:r>
              <a:rPr kumimoji="1" lang="ja-JP" altLang="en-US" sz="2800" dirty="0" smtClean="0"/>
              <a:t>サポートセンター</a:t>
            </a:r>
            <a:endParaRPr kumimoji="1" lang="en-US" altLang="ja-JP" sz="2800" dirty="0" smtClean="0"/>
          </a:p>
          <a:p>
            <a:pPr algn="r"/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502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/>
              <a:t>アーティファクトタスクへの移行のお願い</a:t>
            </a:r>
            <a:endParaRPr kumimoji="1" lang="ja-JP" altLang="en-US" dirty="0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832338" y="1321812"/>
            <a:ext cx="12180277" cy="4487325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26555" indent="-326555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32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  <a:lvl2pPr marL="653110" indent="-326555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Lucida Grande"/>
              <a:buChar char="-"/>
              <a:defRPr sz="30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2pPr>
            <a:lvl3pPr marL="979665" indent="-261244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27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3pPr>
            <a:lvl4pPr marL="1306220" indent="-326555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–"/>
              <a:defRPr sz="24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4pPr>
            <a:lvl5pPr marL="1632776" indent="-261244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1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400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従来</a:t>
            </a:r>
            <a:r>
              <a:rPr kumimoji="1" lang="ja-JP" altLang="en-US" sz="4000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en-US" altLang="ja-JP" sz="4000" u="sng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Talend</a:t>
            </a:r>
            <a:r>
              <a:rPr kumimoji="1" lang="ja-JP" altLang="en-US" sz="4000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管理サーバ（</a:t>
            </a:r>
            <a:r>
              <a:rPr kumimoji="1" lang="en-US" altLang="ja-JP" sz="4000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TAC</a:t>
            </a:r>
            <a:r>
              <a:rPr kumimoji="1" lang="ja-JP" altLang="en-US" sz="4000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）でのジョブ生成・</a:t>
            </a:r>
            <a:r>
              <a:rPr kumimoji="1" lang="ja-JP" altLang="en-US" sz="400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デプロイ＝</a:t>
            </a:r>
            <a:r>
              <a:rPr kumimoji="1" lang="en-US" altLang="ja-JP" sz="4000" u="sng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CommandLine</a:t>
            </a:r>
            <a:r>
              <a:rPr kumimoji="1" lang="ja-JP" altLang="en-US" sz="400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を利用する「</a:t>
            </a:r>
            <a:r>
              <a:rPr kumimoji="1" lang="ja-JP" altLang="en-US" sz="4000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ノーマルタスク」</a:t>
            </a:r>
            <a:endParaRPr kumimoji="1" lang="en-US" altLang="ja-JP" sz="40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buClr>
                <a:srgbClr val="2F5699"/>
              </a:buClr>
              <a:buSzPct val="95000"/>
              <a:buFont typeface="+mj-lt"/>
              <a:buAutoNum type="arabicPeriod"/>
            </a:pPr>
            <a:r>
              <a:rPr kumimoji="1" lang="ja-JP" altLang="en-US" dirty="0">
                <a:solidFill>
                  <a:schemeClr val="tx2"/>
                </a:solidFill>
              </a:rPr>
              <a:t>ジョブコンダクターでノーマルタスクを作成し、実行したいジョブを登録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514350" indent="-514350">
              <a:buClr>
                <a:srgbClr val="2F5699"/>
              </a:buClr>
              <a:buSzPct val="95000"/>
              <a:buFont typeface="+mj-lt"/>
              <a:buAutoNum type="arabicPeriod"/>
            </a:pPr>
            <a:r>
              <a:rPr kumimoji="1" lang="ja-JP" altLang="en-US" dirty="0">
                <a:solidFill>
                  <a:schemeClr val="tx2"/>
                </a:solidFill>
              </a:rPr>
              <a:t>ノーマルタスクを「生成」し、</a:t>
            </a:r>
            <a:r>
              <a:rPr kumimoji="1" lang="en-US" altLang="ja-JP" dirty="0" err="1">
                <a:solidFill>
                  <a:schemeClr val="tx2"/>
                </a:solidFill>
              </a:rPr>
              <a:t>CommandLine</a:t>
            </a:r>
            <a:r>
              <a:rPr kumimoji="1" lang="ja-JP" altLang="en-US" dirty="0">
                <a:solidFill>
                  <a:schemeClr val="tx2"/>
                </a:solidFill>
              </a:rPr>
              <a:t>サーバでビルド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514350" indent="-514350">
              <a:buClr>
                <a:srgbClr val="2F5699"/>
              </a:buClr>
              <a:buSzPct val="95000"/>
              <a:buFont typeface="+mj-lt"/>
              <a:buAutoNum type="arabicPeriod"/>
            </a:pPr>
            <a:r>
              <a:rPr kumimoji="1" lang="ja-JP" altLang="en-US" dirty="0">
                <a:solidFill>
                  <a:schemeClr val="tx2"/>
                </a:solidFill>
              </a:rPr>
              <a:t>ビルド後に、ジョブサーバにデプロイ（転送</a:t>
            </a:r>
            <a:r>
              <a:rPr kumimoji="1" lang="ja-JP" altLang="en-US" dirty="0" smtClean="0">
                <a:solidFill>
                  <a:schemeClr val="tx2"/>
                </a:solidFill>
              </a:rPr>
              <a:t>）</a:t>
            </a:r>
            <a:endParaRPr kumimoji="1" lang="en-US" altLang="ja-JP" dirty="0" smtClean="0">
              <a:solidFill>
                <a:schemeClr val="tx2"/>
              </a:solidFill>
            </a:endParaRPr>
          </a:p>
          <a:p>
            <a:pPr marL="457178" indent="-457178">
              <a:buClr>
                <a:srgbClr val="2F5699"/>
              </a:buClr>
              <a:buSzPct val="95000"/>
              <a:buFont typeface="Wingdings 2" pitchFamily="18" charset="2"/>
              <a:buChar char=""/>
            </a:pPr>
            <a:endParaRPr kumimoji="1" lang="en-US" altLang="ja-JP" dirty="0">
              <a:solidFill>
                <a:srgbClr val="2F56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000" u="sng" dirty="0" err="1" smtClean="0">
                <a:solidFill>
                  <a:srgbClr val="2F56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CommandLine</a:t>
            </a:r>
            <a:r>
              <a:rPr kumimoji="1" lang="ja-JP" altLang="en-US" sz="4000" u="sng" dirty="0">
                <a:solidFill>
                  <a:srgbClr val="2F56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の利用は</a:t>
            </a:r>
            <a:r>
              <a:rPr kumimoji="1" lang="ja-JP" altLang="en-US" sz="4000" u="sng" dirty="0" smtClean="0">
                <a:solidFill>
                  <a:srgbClr val="2F56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非推奨になります</a:t>
            </a:r>
            <a:endParaRPr kumimoji="1" lang="en-US" altLang="ja-JP" sz="4000" u="sng" dirty="0">
              <a:solidFill>
                <a:srgbClr val="2F56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178" indent="-457178">
              <a:buClr>
                <a:srgbClr val="2F5699"/>
              </a:buClr>
              <a:buSzPct val="95000"/>
              <a:buFont typeface="Wingdings 2" pitchFamily="18" charset="2"/>
              <a:buChar char=""/>
            </a:pPr>
            <a:r>
              <a:rPr kumimoji="1" lang="ja-JP" altLang="en-US" dirty="0">
                <a:solidFill>
                  <a:schemeClr val="tx2"/>
                </a:solidFill>
              </a:rPr>
              <a:t>メーカの方針として、</a:t>
            </a:r>
            <a:r>
              <a:rPr kumimoji="1" lang="en-US" altLang="ja-JP" dirty="0">
                <a:solidFill>
                  <a:schemeClr val="tx2"/>
                </a:solidFill>
              </a:rPr>
              <a:t>7.1</a:t>
            </a:r>
            <a:r>
              <a:rPr kumimoji="1" lang="ja-JP" altLang="en-US" dirty="0">
                <a:solidFill>
                  <a:schemeClr val="tx2"/>
                </a:solidFill>
              </a:rPr>
              <a:t>以降「</a:t>
            </a:r>
            <a:r>
              <a:rPr kumimoji="1" lang="en-US" altLang="ja-JP" dirty="0" err="1">
                <a:solidFill>
                  <a:schemeClr val="tx2"/>
                </a:solidFill>
              </a:rPr>
              <a:t>CommandLine</a:t>
            </a:r>
            <a:r>
              <a:rPr kumimoji="1" lang="ja-JP" altLang="en-US" dirty="0">
                <a:solidFill>
                  <a:schemeClr val="tx2"/>
                </a:solidFill>
              </a:rPr>
              <a:t>の利用は非推奨」となりました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457178" indent="-457178">
              <a:buClr>
                <a:srgbClr val="2F5699"/>
              </a:buClr>
              <a:buSzPct val="95000"/>
              <a:buFont typeface="Wingdings 2" pitchFamily="18" charset="2"/>
              <a:buChar char=""/>
            </a:pPr>
            <a:r>
              <a:rPr kumimoji="1" lang="ja-JP" altLang="en-US" dirty="0">
                <a:solidFill>
                  <a:schemeClr val="tx2"/>
                </a:solidFill>
              </a:rPr>
              <a:t>将来的に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CommandLine</a:t>
            </a:r>
            <a:r>
              <a:rPr kumimoji="1" lang="ja-JP" altLang="en-US" dirty="0" smtClean="0">
                <a:solidFill>
                  <a:schemeClr val="tx2"/>
                </a:solidFill>
              </a:rPr>
              <a:t>はドロップ</a:t>
            </a:r>
            <a:r>
              <a:rPr kumimoji="1" lang="ja-JP" altLang="en-US" dirty="0">
                <a:solidFill>
                  <a:schemeClr val="tx2"/>
                </a:solidFill>
              </a:rPr>
              <a:t>される可能性があります</a:t>
            </a:r>
          </a:p>
          <a:p>
            <a:pPr marL="457178" indent="-457178">
              <a:buClr>
                <a:srgbClr val="2F5699"/>
              </a:buClr>
              <a:buSzPct val="95000"/>
              <a:buFont typeface="Wingdings 2" pitchFamily="18" charset="2"/>
              <a:buChar char=""/>
            </a:pPr>
            <a:r>
              <a:rPr kumimoji="1" lang="en-US" altLang="ja-JP" dirty="0" err="1" smtClean="0">
                <a:solidFill>
                  <a:schemeClr val="tx2"/>
                </a:solidFill>
              </a:rPr>
              <a:t>CommandLine</a:t>
            </a:r>
            <a:r>
              <a:rPr kumimoji="1" lang="ja-JP" altLang="en-US" dirty="0" smtClean="0">
                <a:solidFill>
                  <a:schemeClr val="tx2"/>
                </a:solidFill>
              </a:rPr>
              <a:t>を使用して問題が発生しても、</a:t>
            </a:r>
            <a:r>
              <a:rPr kumimoji="1" lang="ja-JP" altLang="en-US" dirty="0">
                <a:solidFill>
                  <a:schemeClr val="tx2"/>
                </a:solidFill>
              </a:rPr>
              <a:t>修正パッチの提供は行いません</a:t>
            </a:r>
          </a:p>
          <a:p>
            <a:endParaRPr kumimoji="1" lang="ja-JP" altLang="en-US" sz="2000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623068" y="6463810"/>
            <a:ext cx="13189677" cy="604068"/>
          </a:xfrm>
          <a:prstGeom prst="roundRect">
            <a:avLst>
              <a:gd name="adj" fmla="val 6022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6296" tIns="73149" rIns="146296" bIns="73149" rtlCol="0" anchor="t"/>
          <a:lstStyle/>
          <a:p>
            <a:r>
              <a:rPr kumimoji="1" lang="ja-JP" altLang="en-US" sz="3200" dirty="0" smtClean="0">
                <a:solidFill>
                  <a:srgbClr val="2F56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新しい「</a:t>
            </a:r>
            <a:r>
              <a:rPr kumimoji="1" lang="ja-JP" altLang="en-US" sz="3200" dirty="0">
                <a:solidFill>
                  <a:srgbClr val="2F56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アーティファクトタスク」への移行を強く推奨</a:t>
            </a:r>
            <a:r>
              <a:rPr kumimoji="1" lang="ja-JP" altLang="en-US" sz="3200" dirty="0" smtClean="0">
                <a:solidFill>
                  <a:srgbClr val="2F56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endParaRPr kumimoji="1" lang="ja-JP" altLang="en-US" sz="2240" dirty="0">
              <a:solidFill>
                <a:srgbClr val="2F56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 rot="5400000">
            <a:off x="4189696" y="4964596"/>
            <a:ext cx="976703" cy="19011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296" tIns="73149" rIns="146296" bIns="73149" rtlCol="0" anchor="ctr"/>
          <a:lstStyle/>
          <a:p>
            <a:pPr algn="ctr"/>
            <a:endParaRPr kumimoji="1" lang="ja-JP" altLang="en-US" sz="22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3768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41"/>
          <p:cNvSpPr txBox="1"/>
          <p:nvPr/>
        </p:nvSpPr>
        <p:spPr>
          <a:xfrm>
            <a:off x="2071259" y="4613980"/>
            <a:ext cx="7222937" cy="29560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8000" tIns="108000" rIns="108000" bIns="108000" rtlCol="0" anchor="t" anchorCtr="0">
            <a:no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★アーティファクトタスク</a:t>
            </a:r>
            <a:endParaRPr lang="en-US" sz="24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sp>
        <p:nvSpPr>
          <p:cNvPr id="91" name="TextBox 41"/>
          <p:cNvSpPr txBox="1"/>
          <p:nvPr/>
        </p:nvSpPr>
        <p:spPr>
          <a:xfrm>
            <a:off x="2067143" y="1320839"/>
            <a:ext cx="7222937" cy="30199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8000" tIns="108000" rIns="108000" bIns="108000" rtlCol="0" anchor="t" anchorCtr="0">
            <a:noAutofit/>
          </a:bodyPr>
          <a:lstStyle/>
          <a:p>
            <a:r>
              <a:rPr lang="ja-JP" altLang="en-US" sz="24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★</a:t>
            </a:r>
            <a:r>
              <a:rPr lang="ja-JP" altLang="en-US" sz="24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ノーマルタスク</a:t>
            </a:r>
            <a:endParaRPr lang="en-US" sz="24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615596" y="1305723"/>
            <a:ext cx="1451548" cy="1442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2000" tIns="72000" rIns="72000" bIns="72000" rtlCol="0" anchor="b" anchorCtr="0"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Talend</a:t>
            </a:r>
            <a:r>
              <a:rPr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Studio</a:t>
            </a:r>
            <a:endParaRPr lang="en-US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ノーマル／アーティファクトタスクの違い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47" y="3295291"/>
            <a:ext cx="742950" cy="7429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74" y="6406290"/>
            <a:ext cx="742950" cy="742950"/>
          </a:xfrm>
          <a:prstGeom prst="rect">
            <a:avLst/>
          </a:prstGeom>
        </p:spPr>
      </p:pic>
      <p:pic>
        <p:nvPicPr>
          <p:cNvPr id="12" name="コンテンツ プレースホルダ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1" y="3277612"/>
            <a:ext cx="742950" cy="742950"/>
          </a:xfrm>
          <a:prstGeom prst="rect">
            <a:avLst/>
          </a:prstGeom>
        </p:spPr>
      </p:pic>
      <p:sp>
        <p:nvSpPr>
          <p:cNvPr id="28" name="TextBox 41"/>
          <p:cNvSpPr txBox="1"/>
          <p:nvPr/>
        </p:nvSpPr>
        <p:spPr>
          <a:xfrm>
            <a:off x="4822191" y="3972776"/>
            <a:ext cx="2470699" cy="45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sz="1200" b="1" dirty="0" err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Talend</a:t>
            </a:r>
            <a:r>
              <a:rPr lang="en-US" altLang="ja-JP" sz="12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 Administration Center</a:t>
            </a:r>
            <a:endParaRPr 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58" y="3295291"/>
            <a:ext cx="742950" cy="742950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9" y="1931943"/>
            <a:ext cx="742950" cy="74295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39" y="2010731"/>
            <a:ext cx="495300" cy="495300"/>
          </a:xfrm>
          <a:prstGeom prst="rect">
            <a:avLst/>
          </a:prstGeom>
        </p:spPr>
      </p:pic>
      <p:cxnSp>
        <p:nvCxnSpPr>
          <p:cNvPr id="68" name="直線矢印コネクタ 67"/>
          <p:cNvCxnSpPr>
            <a:stCxn id="41" idx="3"/>
            <a:endCxn id="7" idx="1"/>
          </p:cNvCxnSpPr>
          <p:nvPr/>
        </p:nvCxnSpPr>
        <p:spPr>
          <a:xfrm>
            <a:off x="3137108" y="3666766"/>
            <a:ext cx="244713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図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2" y="1706841"/>
            <a:ext cx="621222" cy="621222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39" y="2545636"/>
            <a:ext cx="495300" cy="495300"/>
          </a:xfrm>
          <a:prstGeom prst="rect">
            <a:avLst/>
          </a:prstGeom>
        </p:spPr>
      </p:pic>
      <p:cxnSp>
        <p:nvCxnSpPr>
          <p:cNvPr id="99" name="直線矢印コネクタ 98"/>
          <p:cNvCxnSpPr>
            <a:cxnSpLocks noChangeAspect="1"/>
            <a:stCxn id="51" idx="3"/>
            <a:endCxn id="93" idx="1"/>
          </p:cNvCxnSpPr>
          <p:nvPr/>
        </p:nvCxnSpPr>
        <p:spPr>
          <a:xfrm>
            <a:off x="7639749" y="2303418"/>
            <a:ext cx="602890" cy="48986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>
            <a:cxnSpLocks noChangeAspect="1"/>
            <a:stCxn id="51" idx="3"/>
            <a:endCxn id="52" idx="1"/>
          </p:cNvCxnSpPr>
          <p:nvPr/>
        </p:nvCxnSpPr>
        <p:spPr>
          <a:xfrm flipV="1">
            <a:off x="7639749" y="2258381"/>
            <a:ext cx="602890" cy="4503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41"/>
          <p:cNvSpPr txBox="1"/>
          <p:nvPr/>
        </p:nvSpPr>
        <p:spPr>
          <a:xfrm>
            <a:off x="594697" y="3887867"/>
            <a:ext cx="1401177" cy="45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Subversion/GIT</a:t>
            </a:r>
            <a:endParaRPr 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sp>
        <p:nvSpPr>
          <p:cNvPr id="134" name="TextBox 41"/>
          <p:cNvSpPr txBox="1"/>
          <p:nvPr/>
        </p:nvSpPr>
        <p:spPr>
          <a:xfrm>
            <a:off x="2063905" y="3889041"/>
            <a:ext cx="1401177" cy="45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sz="1200" b="1" dirty="0" err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CommandLine</a:t>
            </a:r>
            <a:endParaRPr 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sp>
        <p:nvSpPr>
          <p:cNvPr id="136" name="TextBox 41"/>
          <p:cNvSpPr txBox="1"/>
          <p:nvPr/>
        </p:nvSpPr>
        <p:spPr>
          <a:xfrm>
            <a:off x="2128620" y="7175610"/>
            <a:ext cx="1401177" cy="45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ja-JP" altLang="en-US" sz="12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アーティファクトリポジトリ</a:t>
            </a:r>
            <a:endParaRPr lang="en-US" altLang="ja-JP" sz="1200" b="1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  <a:p>
            <a:pPr algn="ctr"/>
            <a:r>
              <a:rPr lang="ja-JP" altLang="en-US" sz="12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（</a:t>
            </a:r>
            <a:r>
              <a:rPr lang="en-US" altLang="ja-JP" sz="12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Nexus</a:t>
            </a:r>
            <a:r>
              <a:rPr lang="ja-JP" altLang="en-US" sz="1200" b="1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）</a:t>
            </a:r>
            <a:endParaRPr lang="en-US" sz="12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sp>
        <p:nvSpPr>
          <p:cNvPr id="137" name="TextBox 41"/>
          <p:cNvSpPr txBox="1"/>
          <p:nvPr/>
        </p:nvSpPr>
        <p:spPr>
          <a:xfrm>
            <a:off x="7029533" y="2682497"/>
            <a:ext cx="1401177" cy="45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Job</a:t>
            </a:r>
            <a:r>
              <a:rPr lang="ja-JP" altLang="en-US" sz="12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サーバー</a:t>
            </a:r>
            <a:endParaRPr 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graphicFrame>
        <p:nvGraphicFramePr>
          <p:cNvPr id="141" name="表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07007"/>
              </p:ext>
            </p:extLst>
          </p:nvPr>
        </p:nvGraphicFramePr>
        <p:xfrm>
          <a:off x="9672621" y="1290407"/>
          <a:ext cx="4488222" cy="57944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9406">
                  <a:extLst>
                    <a:ext uri="{9D8B030D-6E8A-4147-A177-3AD203B41FA5}">
                      <a16:colId xmlns:a16="http://schemas.microsoft.com/office/drawing/2014/main" val="4012938003"/>
                    </a:ext>
                  </a:extLst>
                </a:gridCol>
                <a:gridCol w="2798816">
                  <a:extLst>
                    <a:ext uri="{9D8B030D-6E8A-4147-A177-3AD203B41FA5}">
                      <a16:colId xmlns:a16="http://schemas.microsoft.com/office/drawing/2014/main" val="3481429258"/>
                    </a:ext>
                  </a:extLst>
                </a:gridCol>
              </a:tblGrid>
              <a:tr h="2632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モジュール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機能・用途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14158"/>
                  </a:ext>
                </a:extLst>
              </a:tr>
              <a:tr h="612806"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Talend</a:t>
                      </a:r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Studio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開発者が</a:t>
                      </a:r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GUI</a:t>
                      </a: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上でジョブを開発するクライアント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16790"/>
                  </a:ext>
                </a:extLst>
              </a:tr>
              <a:tr h="61280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Talend Administration Center: TAC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運用管理サーバー 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(Tomcat</a:t>
                      </a: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アプリ</a:t>
                      </a:r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755463"/>
                  </a:ext>
                </a:extLst>
              </a:tr>
              <a:tr h="78967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Subversion</a:t>
                      </a:r>
                      <a:r>
                        <a:rPr kumimoji="1" lang="en-US" altLang="ja-JP" sz="1600" baseline="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/ </a:t>
                      </a:r>
                      <a:r>
                        <a:rPr kumimoji="1" lang="en-US" altLang="ja-JP" sz="1600" baseline="0" dirty="0" err="1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Git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外部ドライバーおよび</a:t>
                      </a:r>
                      <a:r>
                        <a:rPr kumimoji="1" lang="en-US" altLang="ja-JP" sz="1600" dirty="0" err="1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Talend</a:t>
                      </a: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ジョブのソースと変更履歴を保存する共有リポジトリ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69638"/>
                  </a:ext>
                </a:extLst>
              </a:tr>
              <a:tr h="78967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CommandLine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サーバーサイドの実行体生成プロセス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※Studio</a:t>
                      </a: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</a:t>
                      </a:r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Non-GUI</a:t>
                      </a: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プロセス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870791"/>
                  </a:ext>
                </a:extLst>
              </a:tr>
              <a:tr h="789676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アーティファクトリポジトリ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外部ドライバーや生成された</a:t>
                      </a:r>
                      <a:r>
                        <a:rPr kumimoji="1" lang="en-US" altLang="ja-JP" sz="1600" dirty="0" err="1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Talens</a:t>
                      </a: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ジョブ実行体を保存する共有リポジトリ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※Sonatype</a:t>
                      </a:r>
                      <a:r>
                        <a:rPr kumimoji="1" lang="en-US" altLang="ja-JP" sz="1600" baseline="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Nexus</a:t>
                      </a:r>
                      <a:r>
                        <a:rPr kumimoji="1" lang="ja-JP" altLang="en-US" sz="1600" baseline="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を利用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96171"/>
                  </a:ext>
                </a:extLst>
              </a:tr>
              <a:tr h="61280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Job</a:t>
                      </a: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サーバー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3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TAC</a:t>
                      </a: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からの指示で、デプロイされたジョブを実行するエージェント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229846"/>
                  </a:ext>
                </a:extLst>
              </a:tr>
            </a:tbl>
          </a:graphicData>
        </a:graphic>
      </p:graphicFrame>
      <p:sp>
        <p:nvSpPr>
          <p:cNvPr id="78" name="TextBox 41"/>
          <p:cNvSpPr txBox="1"/>
          <p:nvPr/>
        </p:nvSpPr>
        <p:spPr>
          <a:xfrm>
            <a:off x="8105933" y="3070762"/>
            <a:ext cx="907659" cy="45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Talend</a:t>
            </a:r>
            <a:endParaRPr lang="en-US" sz="11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ジョブ</a:t>
            </a:r>
            <a:endParaRPr lang="en-US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cxnSp>
        <p:nvCxnSpPr>
          <p:cNvPr id="82" name="直線矢印コネクタ 81"/>
          <p:cNvCxnSpPr>
            <a:cxnSpLocks noChangeAspect="1"/>
          </p:cNvCxnSpPr>
          <p:nvPr/>
        </p:nvCxnSpPr>
        <p:spPr>
          <a:xfrm flipH="1">
            <a:off x="1259416" y="2167007"/>
            <a:ext cx="5788" cy="11223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200"/>
          <p:cNvSpPr txBox="1"/>
          <p:nvPr/>
        </p:nvSpPr>
        <p:spPr bwMode="auto">
          <a:xfrm>
            <a:off x="670652" y="2826268"/>
            <a:ext cx="58701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Check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in/out</a:t>
            </a:r>
            <a:endParaRPr lang="en-GB" sz="10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04" name="直線矢印コネクタ 103"/>
          <p:cNvCxnSpPr>
            <a:cxnSpLocks noChangeAspect="1"/>
            <a:stCxn id="12" idx="3"/>
            <a:endCxn id="41" idx="1"/>
          </p:cNvCxnSpPr>
          <p:nvPr/>
        </p:nvCxnSpPr>
        <p:spPr>
          <a:xfrm>
            <a:off x="1630891" y="3649087"/>
            <a:ext cx="763267" cy="176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200"/>
          <p:cNvSpPr txBox="1"/>
          <p:nvPr/>
        </p:nvSpPr>
        <p:spPr bwMode="auto">
          <a:xfrm>
            <a:off x="1615350" y="3360571"/>
            <a:ext cx="58701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Check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in/out</a:t>
            </a:r>
            <a:endParaRPr lang="en-GB" sz="10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6" name="TextBox 205"/>
          <p:cNvSpPr txBox="1"/>
          <p:nvPr/>
        </p:nvSpPr>
        <p:spPr bwMode="auto">
          <a:xfrm>
            <a:off x="3280858" y="3424088"/>
            <a:ext cx="20313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ジョブ生成・デプロイ指示</a:t>
            </a:r>
            <a:endParaRPr lang="en-GB" sz="12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9" name="図 1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43" y="3016710"/>
            <a:ext cx="495300" cy="495300"/>
          </a:xfrm>
          <a:prstGeom prst="rect">
            <a:avLst/>
          </a:prstGeom>
        </p:spPr>
      </p:pic>
      <p:cxnSp>
        <p:nvCxnSpPr>
          <p:cNvPr id="120" name="直線矢印コネクタ 119"/>
          <p:cNvCxnSpPr>
            <a:stCxn id="51" idx="1"/>
            <a:endCxn id="119" idx="3"/>
          </p:cNvCxnSpPr>
          <p:nvPr/>
        </p:nvCxnSpPr>
        <p:spPr>
          <a:xfrm flipH="1">
            <a:off x="3490643" y="2303418"/>
            <a:ext cx="3406156" cy="9609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205"/>
          <p:cNvSpPr txBox="1"/>
          <p:nvPr/>
        </p:nvSpPr>
        <p:spPr bwMode="auto">
          <a:xfrm>
            <a:off x="4687597" y="2573995"/>
            <a:ext cx="8002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デプロイ</a:t>
            </a:r>
            <a:endParaRPr lang="en-GB" sz="12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6" name="TextBox 205"/>
          <p:cNvSpPr txBox="1"/>
          <p:nvPr/>
        </p:nvSpPr>
        <p:spPr bwMode="auto">
          <a:xfrm>
            <a:off x="2765633" y="2605387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（生成された</a:t>
            </a:r>
            <a:endParaRPr lang="en-US" altLang="ja-JP" sz="1200" kern="0" dirty="0" smtClean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ジョブ）</a:t>
            </a:r>
            <a:endParaRPr lang="en-GB" sz="12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28" name="直線矢印コネクタ 127"/>
          <p:cNvCxnSpPr>
            <a:stCxn id="51" idx="2"/>
            <a:endCxn id="7" idx="0"/>
          </p:cNvCxnSpPr>
          <p:nvPr/>
        </p:nvCxnSpPr>
        <p:spPr>
          <a:xfrm flipH="1">
            <a:off x="5955722" y="2674893"/>
            <a:ext cx="1312552" cy="6203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205"/>
          <p:cNvSpPr txBox="1"/>
          <p:nvPr/>
        </p:nvSpPr>
        <p:spPr bwMode="auto">
          <a:xfrm>
            <a:off x="6403394" y="3144009"/>
            <a:ext cx="8002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実行指示</a:t>
            </a:r>
            <a:endParaRPr lang="en-GB" sz="12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2" name="TextBox 41"/>
          <p:cNvSpPr txBox="1"/>
          <p:nvPr/>
        </p:nvSpPr>
        <p:spPr>
          <a:xfrm>
            <a:off x="619712" y="4613980"/>
            <a:ext cx="1451548" cy="1363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2000" tIns="72000" rIns="72000" bIns="72000" rtlCol="0" anchor="b" anchorCtr="0"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Talend</a:t>
            </a:r>
            <a:r>
              <a:rPr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Studio</a:t>
            </a:r>
            <a:endParaRPr lang="en-US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pic>
        <p:nvPicPr>
          <p:cNvPr id="138" name="図 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63" y="6524543"/>
            <a:ext cx="742950" cy="742950"/>
          </a:xfrm>
          <a:prstGeom prst="rect">
            <a:avLst/>
          </a:prstGeom>
        </p:spPr>
      </p:pic>
      <p:pic>
        <p:nvPicPr>
          <p:cNvPr id="139" name="コンテンツ プレースホルダ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2" y="6517413"/>
            <a:ext cx="742950" cy="742950"/>
          </a:xfrm>
          <a:prstGeom prst="rect">
            <a:avLst/>
          </a:prstGeom>
        </p:spPr>
      </p:pic>
      <p:sp>
        <p:nvSpPr>
          <p:cNvPr id="140" name="TextBox 41"/>
          <p:cNvSpPr txBox="1"/>
          <p:nvPr/>
        </p:nvSpPr>
        <p:spPr>
          <a:xfrm>
            <a:off x="4826307" y="7202028"/>
            <a:ext cx="2470699" cy="45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sz="1200" b="1" dirty="0" err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Talend</a:t>
            </a:r>
            <a:r>
              <a:rPr lang="en-US" altLang="ja-JP" sz="12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 Administration Center</a:t>
            </a:r>
            <a:endParaRPr 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pic>
        <p:nvPicPr>
          <p:cNvPr id="143" name="図 1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15" y="5161195"/>
            <a:ext cx="742950" cy="742950"/>
          </a:xfrm>
          <a:prstGeom prst="rect">
            <a:avLst/>
          </a:prstGeom>
        </p:spPr>
      </p:pic>
      <p:pic>
        <p:nvPicPr>
          <p:cNvPr id="144" name="図 1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55" y="5239983"/>
            <a:ext cx="495300" cy="495300"/>
          </a:xfrm>
          <a:prstGeom prst="rect">
            <a:avLst/>
          </a:prstGeom>
        </p:spPr>
      </p:pic>
      <p:cxnSp>
        <p:nvCxnSpPr>
          <p:cNvPr id="145" name="直線矢印コネクタ 144"/>
          <p:cNvCxnSpPr>
            <a:endCxn id="138" idx="1"/>
          </p:cNvCxnSpPr>
          <p:nvPr/>
        </p:nvCxnSpPr>
        <p:spPr>
          <a:xfrm>
            <a:off x="3141224" y="6896018"/>
            <a:ext cx="244713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図 1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8" y="4936093"/>
            <a:ext cx="621222" cy="621222"/>
          </a:xfrm>
          <a:prstGeom prst="rect">
            <a:avLst/>
          </a:prstGeom>
        </p:spPr>
      </p:pic>
      <p:pic>
        <p:nvPicPr>
          <p:cNvPr id="147" name="図 1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55" y="5774888"/>
            <a:ext cx="495300" cy="495300"/>
          </a:xfrm>
          <a:prstGeom prst="rect">
            <a:avLst/>
          </a:prstGeom>
        </p:spPr>
      </p:pic>
      <p:cxnSp>
        <p:nvCxnSpPr>
          <p:cNvPr id="148" name="直線矢印コネクタ 147"/>
          <p:cNvCxnSpPr>
            <a:cxnSpLocks noChangeAspect="1"/>
            <a:stCxn id="143" idx="3"/>
            <a:endCxn id="147" idx="1"/>
          </p:cNvCxnSpPr>
          <p:nvPr/>
        </p:nvCxnSpPr>
        <p:spPr>
          <a:xfrm>
            <a:off x="7643865" y="5532670"/>
            <a:ext cx="602890" cy="48986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48"/>
          <p:cNvCxnSpPr>
            <a:cxnSpLocks noChangeAspect="1"/>
            <a:stCxn id="143" idx="3"/>
            <a:endCxn id="144" idx="1"/>
          </p:cNvCxnSpPr>
          <p:nvPr/>
        </p:nvCxnSpPr>
        <p:spPr>
          <a:xfrm flipV="1">
            <a:off x="7643865" y="5487633"/>
            <a:ext cx="602890" cy="4503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41"/>
          <p:cNvSpPr txBox="1"/>
          <p:nvPr/>
        </p:nvSpPr>
        <p:spPr>
          <a:xfrm>
            <a:off x="462338" y="7142203"/>
            <a:ext cx="1401177" cy="453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Subversion/GIT</a:t>
            </a:r>
            <a:endParaRPr 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sp>
        <p:nvSpPr>
          <p:cNvPr id="152" name="TextBox 41"/>
          <p:cNvSpPr txBox="1"/>
          <p:nvPr/>
        </p:nvSpPr>
        <p:spPr>
          <a:xfrm>
            <a:off x="6949073" y="5948502"/>
            <a:ext cx="1401177" cy="45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altLang="ja-JP" sz="12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Job</a:t>
            </a:r>
            <a:r>
              <a:rPr lang="ja-JP" altLang="en-US" sz="12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サーバー</a:t>
            </a:r>
            <a:endParaRPr 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sp>
        <p:nvSpPr>
          <p:cNvPr id="153" name="TextBox 41"/>
          <p:cNvSpPr txBox="1"/>
          <p:nvPr/>
        </p:nvSpPr>
        <p:spPr>
          <a:xfrm>
            <a:off x="8063540" y="6309793"/>
            <a:ext cx="907659" cy="45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Talend</a:t>
            </a:r>
            <a:endParaRPr lang="en-US" sz="11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 Light"/>
              </a:rPr>
              <a:t>ジョブ</a:t>
            </a:r>
            <a:endParaRPr lang="en-US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 Light"/>
            </a:endParaRPr>
          </a:p>
        </p:txBody>
      </p:sp>
      <p:cxnSp>
        <p:nvCxnSpPr>
          <p:cNvPr id="154" name="直線矢印コネクタ 153"/>
          <p:cNvCxnSpPr>
            <a:cxnSpLocks noChangeAspect="1"/>
            <a:stCxn id="146" idx="2"/>
            <a:endCxn id="139" idx="0"/>
          </p:cNvCxnSpPr>
          <p:nvPr/>
        </p:nvCxnSpPr>
        <p:spPr>
          <a:xfrm>
            <a:off x="1254629" y="5557315"/>
            <a:ext cx="5078" cy="9600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200"/>
          <p:cNvSpPr txBox="1"/>
          <p:nvPr/>
        </p:nvSpPr>
        <p:spPr bwMode="auto">
          <a:xfrm>
            <a:off x="552755" y="6107922"/>
            <a:ext cx="58701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Check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in/out</a:t>
            </a:r>
            <a:endParaRPr lang="en-GB" sz="10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8" name="TextBox 205"/>
          <p:cNvSpPr txBox="1"/>
          <p:nvPr/>
        </p:nvSpPr>
        <p:spPr bwMode="auto">
          <a:xfrm>
            <a:off x="3284974" y="6653340"/>
            <a:ext cx="15696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rgbClr val="FF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ジョブデプロイ指示</a:t>
            </a:r>
            <a:endParaRPr lang="en-GB" sz="1200" kern="0" dirty="0">
              <a:solidFill>
                <a:srgbClr val="FF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60" name="直線矢印コネクタ 159"/>
          <p:cNvCxnSpPr>
            <a:stCxn id="143" idx="1"/>
          </p:cNvCxnSpPr>
          <p:nvPr/>
        </p:nvCxnSpPr>
        <p:spPr>
          <a:xfrm flipH="1">
            <a:off x="3494759" y="5532670"/>
            <a:ext cx="3406156" cy="83737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205"/>
          <p:cNvSpPr txBox="1"/>
          <p:nvPr/>
        </p:nvSpPr>
        <p:spPr bwMode="auto">
          <a:xfrm>
            <a:off x="4816778" y="5772544"/>
            <a:ext cx="8002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デプロイ</a:t>
            </a:r>
            <a:endParaRPr lang="en-GB" sz="12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63" name="直線矢印コネクタ 162"/>
          <p:cNvCxnSpPr>
            <a:stCxn id="143" idx="2"/>
            <a:endCxn id="138" idx="0"/>
          </p:cNvCxnSpPr>
          <p:nvPr/>
        </p:nvCxnSpPr>
        <p:spPr>
          <a:xfrm flipH="1">
            <a:off x="5959838" y="5904145"/>
            <a:ext cx="1312552" cy="6203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205"/>
          <p:cNvSpPr txBox="1"/>
          <p:nvPr/>
        </p:nvSpPr>
        <p:spPr bwMode="auto">
          <a:xfrm>
            <a:off x="6314444" y="6411075"/>
            <a:ext cx="8002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実行指示</a:t>
            </a:r>
            <a:endParaRPr lang="en-GB" sz="12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113692" y="4418407"/>
            <a:ext cx="9487508" cy="73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5" name="図 1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87" y="6196527"/>
            <a:ext cx="495300" cy="495300"/>
          </a:xfrm>
          <a:prstGeom prst="rect">
            <a:avLst/>
          </a:prstGeom>
        </p:spPr>
      </p:pic>
      <p:sp>
        <p:nvSpPr>
          <p:cNvPr id="166" name="TextBox 205"/>
          <p:cNvSpPr txBox="1"/>
          <p:nvPr/>
        </p:nvSpPr>
        <p:spPr bwMode="auto">
          <a:xfrm>
            <a:off x="2819177" y="5785204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（生成された</a:t>
            </a:r>
            <a:endParaRPr lang="en-US" altLang="ja-JP" sz="1200" kern="0" dirty="0" smtClean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kern="0" dirty="0" smtClean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ジョブ）</a:t>
            </a:r>
            <a:endParaRPr lang="en-GB" sz="12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7" name="TextBox 205"/>
          <p:cNvSpPr txBox="1"/>
          <p:nvPr/>
        </p:nvSpPr>
        <p:spPr bwMode="auto">
          <a:xfrm>
            <a:off x="1843665" y="5233991"/>
            <a:ext cx="23391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rgbClr val="FF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パブリッシュ</a:t>
            </a:r>
            <a:endParaRPr lang="en-US" altLang="ja-JP" sz="1200" kern="0" dirty="0" smtClean="0">
              <a:solidFill>
                <a:srgbClr val="FF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kern="0" dirty="0" smtClean="0">
                <a:solidFill>
                  <a:srgbClr val="FF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（ジョブ生成・アップロード</a:t>
            </a:r>
            <a:r>
              <a:rPr lang="ja-JP" altLang="en-US" sz="1200" kern="0" dirty="0">
                <a:solidFill>
                  <a:sysClr val="windowText" lastClr="000000"/>
                </a:solidFill>
                <a:latin typeface="Trebuchet MS" pitchFamily="34" charset="0"/>
                <a:ea typeface="メイリオ" pitchFamily="50" charset="-128"/>
                <a:cs typeface="メイリオ" pitchFamily="50" charset="-128"/>
              </a:rPr>
              <a:t>）</a:t>
            </a:r>
            <a:endParaRPr lang="en-GB" sz="1200" kern="0" dirty="0">
              <a:solidFill>
                <a:sysClr val="windowText" lastClr="000000"/>
              </a:solidFill>
              <a:latin typeface="Trebuchet MS" pitchFamily="34" charset="0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68" name="直線矢印コネクタ 167"/>
          <p:cNvCxnSpPr>
            <a:stCxn id="9" idx="1"/>
            <a:endCxn id="146" idx="3"/>
          </p:cNvCxnSpPr>
          <p:nvPr/>
        </p:nvCxnSpPr>
        <p:spPr>
          <a:xfrm flipH="1" flipV="1">
            <a:off x="1565240" y="5246704"/>
            <a:ext cx="833034" cy="153106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20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移行手順</a:t>
            </a:r>
            <a:endParaRPr kumimoji="1" lang="ja-JP" altLang="en-US" dirty="0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832338" y="1321812"/>
            <a:ext cx="12180277" cy="577823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26555" indent="-326555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 sz="32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  <a:lvl2pPr marL="653110" indent="-326555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Lucida Grande"/>
              <a:buChar char="-"/>
              <a:defRPr sz="30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2pPr>
            <a:lvl3pPr marL="979665" indent="-261244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27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3pPr>
            <a:lvl4pPr marL="1306220" indent="-326555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–"/>
              <a:defRPr sz="24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4pPr>
            <a:lvl5pPr marL="1632776" indent="-261244" algn="l" defTabSz="65311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100" kern="1200">
                <a:solidFill>
                  <a:srgbClr val="44444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kumimoji="1" lang="ja-JP" altLang="en-US" sz="2400" dirty="0" smtClean="0"/>
              <a:t>アーティファクトリポジトリ（</a:t>
            </a:r>
            <a:r>
              <a:rPr kumimoji="1" lang="en-US" altLang="ja-JP" sz="2400" dirty="0" smtClean="0"/>
              <a:t>Nexus</a:t>
            </a:r>
            <a:r>
              <a:rPr kumimoji="1" lang="ja-JP" altLang="en-US" sz="2400" dirty="0" smtClean="0"/>
              <a:t>）のインストール</a:t>
            </a:r>
            <a:endParaRPr kumimoji="1" lang="en-US" altLang="ja-JP" sz="2400" dirty="0" smtClean="0"/>
          </a:p>
          <a:p>
            <a:pPr marL="326555" lvl="1" indent="0">
              <a:buNone/>
            </a:pPr>
            <a:r>
              <a:rPr kumimoji="1" lang="en-US" altLang="ja-JP" sz="2400" dirty="0" smtClean="0"/>
              <a:t>※</a:t>
            </a:r>
            <a:r>
              <a:rPr kumimoji="1" lang="ja-JP" altLang="en-US" sz="2400" dirty="0" smtClean="0"/>
              <a:t>製品のインストーラでインストール可能です</a:t>
            </a:r>
            <a:endParaRPr kumimoji="1"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TAC</a:t>
            </a:r>
            <a:r>
              <a:rPr kumimoji="1" lang="ja-JP" altLang="en-US" sz="2400" dirty="0" smtClean="0"/>
              <a:t>のシステム設定画面でアーティファクトリポジトリ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Nexus</a:t>
            </a:r>
            <a:r>
              <a:rPr kumimoji="1" lang="ja-JP" altLang="en-US" sz="2400" dirty="0" smtClean="0"/>
              <a:t>）への疎通確認用</a:t>
            </a:r>
            <a:endParaRPr kumimoji="1"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Studio</a:t>
            </a:r>
            <a:r>
              <a:rPr kumimoji="1" lang="ja-JP" altLang="en-US" sz="2400" dirty="0" smtClean="0"/>
              <a:t>の設定画面でアーティファクトリポジトリの</a:t>
            </a:r>
            <a:r>
              <a:rPr kumimoji="1" lang="en-US" altLang="ja-JP" sz="2400" dirty="0" smtClean="0"/>
              <a:t>URL</a:t>
            </a:r>
            <a:r>
              <a:rPr kumimoji="1" lang="ja-JP" altLang="en-US" sz="2400" dirty="0" smtClean="0"/>
              <a:t>やログイン情報を登録</a:t>
            </a:r>
            <a:endParaRPr kumimoji="1"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Studio</a:t>
            </a:r>
            <a:r>
              <a:rPr kumimoji="1" lang="ja-JP" altLang="en-US" sz="2400" dirty="0" smtClean="0"/>
              <a:t>より生成するジョブをパブリッシュ</a:t>
            </a:r>
            <a:endParaRPr kumimoji="1"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TAC</a:t>
            </a:r>
            <a:r>
              <a:rPr kumimoji="1" lang="ja-JP" altLang="en-US" sz="2400" dirty="0" smtClean="0"/>
              <a:t>のコンダクター画面でアーティファクトタスク</a:t>
            </a:r>
            <a:r>
              <a:rPr kumimoji="1" lang="ja-JP" altLang="en-US" sz="2400" dirty="0"/>
              <a:t>を新規作成</a:t>
            </a:r>
            <a:r>
              <a:rPr kumimoji="1" lang="ja-JP" altLang="en-US" sz="2400" dirty="0" smtClean="0"/>
              <a:t>して、パブリッシュしたジョブを登録</a:t>
            </a:r>
            <a:endParaRPr kumimoji="1" lang="en-US" altLang="ja-JP" sz="2400" dirty="0" smtClean="0"/>
          </a:p>
          <a:p>
            <a:pPr marL="326555" lvl="1" indent="0">
              <a:buNone/>
            </a:pPr>
            <a:r>
              <a:rPr kumimoji="1" lang="en-US" altLang="ja-JP" sz="2400" dirty="0" smtClean="0"/>
              <a:t>※</a:t>
            </a:r>
            <a:r>
              <a:rPr kumimoji="1" lang="ja-JP" altLang="en-US" sz="2400" dirty="0" smtClean="0"/>
              <a:t>ノーマルタスクからの変更は不可能です。再作成となります</a:t>
            </a:r>
            <a:endParaRPr kumimoji="1" lang="en-US" altLang="ja-JP" sz="2400" dirty="0" smtClean="0"/>
          </a:p>
          <a:p>
            <a:pPr marL="326555" lvl="1" indent="0">
              <a:buNone/>
            </a:pPr>
            <a:endParaRPr kumimoji="1" lang="en-US" altLang="ja-JP" sz="2400" dirty="0"/>
          </a:p>
          <a:p>
            <a:pPr marL="326555" lvl="1" indent="0">
              <a:buNone/>
            </a:pPr>
            <a:r>
              <a:rPr kumimoji="1" lang="ja-JP" altLang="en-US" sz="2400" dirty="0" smtClean="0"/>
              <a:t>詳細は下記マニュアルをご参照ください。</a:t>
            </a:r>
            <a:endParaRPr kumimoji="1" lang="en-US" altLang="ja-JP" sz="2400" dirty="0" smtClean="0"/>
          </a:p>
          <a:p>
            <a:pPr marL="0" indent="0">
              <a:buClr>
                <a:srgbClr val="2F5699"/>
              </a:buClr>
              <a:buSzPct val="95000"/>
              <a:buNone/>
            </a:pPr>
            <a:endParaRPr lang="en-US" altLang="ja-JP" dirty="0" smtClean="0"/>
          </a:p>
          <a:p>
            <a:pPr marL="0" indent="0">
              <a:buClr>
                <a:srgbClr val="2F5699"/>
              </a:buClr>
              <a:buSzPct val="95000"/>
              <a:buNone/>
            </a:pPr>
            <a:r>
              <a:rPr lang="en-US" altLang="ja-JP" sz="2600" u="sng" dirty="0" err="1" smtClean="0"/>
              <a:t>Talend</a:t>
            </a:r>
            <a:r>
              <a:rPr lang="en-US" altLang="ja-JP" sz="2600" u="sng" dirty="0" smtClean="0"/>
              <a:t> </a:t>
            </a:r>
            <a:r>
              <a:rPr lang="en-US" altLang="ja-JP" sz="2600" u="sng" dirty="0"/>
              <a:t>Data Integration Studio</a:t>
            </a:r>
            <a:r>
              <a:rPr lang="ja-JP" altLang="en-US" sz="2600" u="sng" dirty="0"/>
              <a:t>ユーザーガイド</a:t>
            </a:r>
            <a:endParaRPr kumimoji="1" lang="en-US" altLang="ja-JP" sz="2600" u="sng" dirty="0">
              <a:solidFill>
                <a:srgbClr val="2F569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rgbClr val="2F5699"/>
              </a:buClr>
              <a:buSzPct val="95000"/>
            </a:pPr>
            <a:r>
              <a:rPr kumimoji="1" lang="ja-JP" altLang="en-US" sz="2000" dirty="0">
                <a:solidFill>
                  <a:srgbClr val="2F5699"/>
                </a:solidFill>
              </a:rPr>
              <a:t>アーティファクトリポジトリの環境設定</a:t>
            </a:r>
            <a:endParaRPr kumimoji="1" lang="en-US" altLang="ja-JP" sz="2000" dirty="0">
              <a:solidFill>
                <a:srgbClr val="2F5699"/>
              </a:solidFill>
            </a:endParaRPr>
          </a:p>
          <a:p>
            <a:pPr marL="0" indent="0">
              <a:buClr>
                <a:srgbClr val="2F5699"/>
              </a:buClr>
              <a:buSzPct val="95000"/>
              <a:buNone/>
            </a:pPr>
            <a:r>
              <a:rPr kumimoji="1" lang="en-US" altLang="ja-JP" sz="2000" dirty="0">
                <a:solidFill>
                  <a:srgbClr val="2F5699"/>
                </a:solidFill>
              </a:rPr>
              <a:t>	</a:t>
            </a:r>
            <a:r>
              <a:rPr kumimoji="1" lang="en-US" altLang="ja-JP" sz="2000" dirty="0" smtClean="0">
                <a:solidFill>
                  <a:srgbClr val="2F5699"/>
                </a:solidFill>
              </a:rPr>
              <a:t>https</a:t>
            </a:r>
            <a:r>
              <a:rPr kumimoji="1" lang="en-US" altLang="ja-JP" sz="2000" dirty="0">
                <a:solidFill>
                  <a:srgbClr val="2F5699"/>
                </a:solidFill>
              </a:rPr>
              <a:t>://help.talend.com/reader/FIZQuX1xWdxFZOo_VXDREg/i3B2BCoYuOUMWtwJt9_P0A</a:t>
            </a:r>
          </a:p>
          <a:p>
            <a:pPr>
              <a:buClr>
                <a:srgbClr val="2F5699"/>
              </a:buClr>
              <a:buSzPct val="95000"/>
            </a:pPr>
            <a:r>
              <a:rPr lang="ja-JP" altLang="en-US" sz="2000" dirty="0"/>
              <a:t>アーティファクトリポジトリーへの</a:t>
            </a:r>
            <a:r>
              <a:rPr lang="ja-JP" altLang="en-US" sz="2000" dirty="0" smtClean="0"/>
              <a:t>パブリッシュ</a:t>
            </a:r>
            <a:endParaRPr lang="en-US" altLang="ja-JP" sz="2000" dirty="0" smtClean="0"/>
          </a:p>
          <a:p>
            <a:pPr marL="0" indent="0">
              <a:buClr>
                <a:srgbClr val="2F5699"/>
              </a:buClr>
              <a:buSzPct val="95000"/>
              <a:buNone/>
            </a:pPr>
            <a:r>
              <a:rPr lang="en-US" altLang="ja-JP" sz="2000" dirty="0" smtClean="0"/>
              <a:t>	</a:t>
            </a:r>
            <a:r>
              <a:rPr kumimoji="1" lang="en-US" altLang="ja-JP" sz="2000" dirty="0" smtClean="0">
                <a:solidFill>
                  <a:srgbClr val="2F5699"/>
                </a:solidFill>
              </a:rPr>
              <a:t>https</a:t>
            </a:r>
            <a:r>
              <a:rPr kumimoji="1" lang="en-US" altLang="ja-JP" sz="2000" dirty="0">
                <a:solidFill>
                  <a:srgbClr val="2F5699"/>
                </a:solidFill>
              </a:rPr>
              <a:t>://help.talend.com/reader/FIZQuX1xWdxFZOo_VXDREg/LzPhkaV7~ab6skgIzLP9iw</a:t>
            </a:r>
          </a:p>
          <a:p>
            <a:pPr marL="326555" lvl="1" indent="0">
              <a:buNone/>
            </a:pPr>
            <a:endParaRPr kumimoji="1" lang="en-US" altLang="ja-JP" sz="2000" dirty="0" smtClean="0"/>
          </a:p>
          <a:p>
            <a:pPr marL="457200" indent="-457200">
              <a:buFont typeface="+mj-lt"/>
              <a:buAutoNum type="arabicPeriod"/>
            </a:pPr>
            <a:endParaRPr kumimoji="1" lang="en-US" altLang="ja-JP" sz="2000" dirty="0"/>
          </a:p>
          <a:p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322113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758599" y="2888818"/>
            <a:ext cx="9676319" cy="1341121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お問い合わせはサポートセンターまで</a:t>
            </a:r>
            <a:endParaRPr kumimoji="1" lang="ja-JP" altLang="en-US" sz="44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4190422" y="4439600"/>
            <a:ext cx="6771090" cy="2266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株式会社エアー</a:t>
            </a:r>
            <a:endParaRPr kumimoji="1" lang="en-US" altLang="ja-JP" dirty="0"/>
          </a:p>
          <a:p>
            <a:r>
              <a:rPr lang="en-US" altLang="ja-JP" dirty="0" err="1" smtClean="0"/>
              <a:t>Talend</a:t>
            </a:r>
            <a:r>
              <a:rPr lang="ja-JP" altLang="en-US" dirty="0" smtClean="0"/>
              <a:t>サポートセンター</a:t>
            </a:r>
            <a:r>
              <a:rPr lang="en-US" altLang="ja-JP" dirty="0" smtClean="0"/>
              <a:t> talend_support@air.co.jp</a:t>
            </a:r>
          </a:p>
        </p:txBody>
      </p:sp>
    </p:spTree>
    <p:extLst>
      <p:ext uri="{BB962C8B-B14F-4D97-AF65-F5344CB8AC3E}">
        <p14:creationId xmlns:p14="http://schemas.microsoft.com/office/powerpoint/2010/main" val="17269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end-PPT-template.2015">
  <a:themeElements>
    <a:clrScheme name="Custom 4">
      <a:dk1>
        <a:srgbClr val="2F5699"/>
      </a:dk1>
      <a:lt1>
        <a:sysClr val="window" lastClr="FFFFFF"/>
      </a:lt1>
      <a:dk2>
        <a:srgbClr val="444446"/>
      </a:dk2>
      <a:lt2>
        <a:srgbClr val="EEF3F7"/>
      </a:lt2>
      <a:accent1>
        <a:srgbClr val="B6D330"/>
      </a:accent1>
      <a:accent2>
        <a:srgbClr val="4ABDE5"/>
      </a:accent2>
      <a:accent3>
        <a:srgbClr val="96A6B8"/>
      </a:accent3>
      <a:accent4>
        <a:srgbClr val="529F45"/>
      </a:accent4>
      <a:accent5>
        <a:srgbClr val="D61F26"/>
      </a:accent5>
      <a:accent6>
        <a:srgbClr val="9D51A0"/>
      </a:accent6>
      <a:hlink>
        <a:srgbClr val="2F5699"/>
      </a:hlink>
      <a:folHlink>
        <a:srgbClr val="4ABDE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F5699"/>
        </a:solidFill>
      </a:spPr>
      <a:bodyPr lIns="0" tIns="0" rIns="0" bIns="0" rtlCol="0" anchor="ctr">
        <a:noAutofit/>
      </a:bodyPr>
      <a:lstStyle>
        <a:defPPr algn="ctr">
          <a:lnSpc>
            <a:spcPts val="2400"/>
          </a:lnSpc>
          <a:defRPr dirty="0" err="1" smtClean="0">
            <a:solidFill>
              <a:schemeClr val="bg1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solidFill>
              <a:schemeClr val="tx2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Talend-PPT-template.2015.thmx</Template>
  <TotalTime>12152</TotalTime>
  <Words>391</Words>
  <Application>Microsoft Office PowerPoint</Application>
  <PresentationFormat>ユーザー設定</PresentationFormat>
  <Paragraphs>89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5" baseType="lpstr">
      <vt:lpstr>Lucida Grande</vt:lpstr>
      <vt:lpstr>ＭＳ Ｐゴシック</vt:lpstr>
      <vt:lpstr>メイリオ</vt:lpstr>
      <vt:lpstr>游ゴシック</vt:lpstr>
      <vt:lpstr>游ゴシック Medium</vt:lpstr>
      <vt:lpstr>Arial</vt:lpstr>
      <vt:lpstr>Calibri Light</vt:lpstr>
      <vt:lpstr>Trebuchet MS</vt:lpstr>
      <vt:lpstr>Wingdings 2</vt:lpstr>
      <vt:lpstr>Talend-PPT-template.2015</vt:lpstr>
      <vt:lpstr>○○様  Talend ジョブの     アーティファクトタスクへの移行のお願い</vt:lpstr>
      <vt:lpstr>アーティファクトタスクへの移行のお願い</vt:lpstr>
      <vt:lpstr>ノーマル／アーティファクトタスクの違い</vt:lpstr>
      <vt:lpstr>移行手順</vt:lpstr>
      <vt:lpstr>お問い合わせはサポートセンターまで</vt:lpstr>
    </vt:vector>
  </TitlesOfParts>
  <Company>Talend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Talend</dc:title>
  <dc:creator>Talend</dc:creator>
  <cp:lastModifiedBy>nakas</cp:lastModifiedBy>
  <cp:revision>1120</cp:revision>
  <cp:lastPrinted>2016-12-07T06:58:33Z</cp:lastPrinted>
  <dcterms:created xsi:type="dcterms:W3CDTF">2014-11-19T11:18:57Z</dcterms:created>
  <dcterms:modified xsi:type="dcterms:W3CDTF">2020-02-18T02:21:03Z</dcterms:modified>
</cp:coreProperties>
</file>